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606987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Stacks: A Glimpse into the Future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793790" y="4881801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 stacks are becoming increasingly sophisticated, enabling diverse applications. This presentation explores a few key AI stacks, highlighting their capabilities and potential impact.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793790" y="624256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6260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1898" y="6375202"/>
            <a:ext cx="146566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1270040" y="6225659"/>
            <a:ext cx="2799874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muhammad umair</a:t>
            </a:r>
            <a:endParaRPr lang="en-US" sz="2233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357670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Local AI Microservices Development Stack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34220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Benefits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392334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stack provides flexibility and granular control, allowing developers to tailor AI solutions to specific needs.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793790" y="521612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facilitates rapid iteration and deployment, enabling efficient development cycles.</a:t>
            </a:r>
            <a:endParaRPr lang="en-US" sz="1786" dirty="0"/>
          </a:p>
        </p:txBody>
      </p:sp>
      <p:sp>
        <p:nvSpPr>
          <p:cNvPr id="8" name="Text 6"/>
          <p:cNvSpPr/>
          <p:nvPr/>
        </p:nvSpPr>
        <p:spPr>
          <a:xfrm>
            <a:off x="5332928" y="334220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Challenges</a:t>
            </a:r>
            <a:endParaRPr lang="en-US" sz="2233" dirty="0"/>
          </a:p>
        </p:txBody>
      </p:sp>
      <p:sp>
        <p:nvSpPr>
          <p:cNvPr id="9" name="Text 7"/>
          <p:cNvSpPr/>
          <p:nvPr/>
        </p:nvSpPr>
        <p:spPr>
          <a:xfrm>
            <a:off x="5332928" y="392334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stack requires expertise in distributed systems and infrastructure management, demanding technical proficiency.</a:t>
            </a:r>
            <a:endParaRPr lang="en-US" sz="1786" dirty="0"/>
          </a:p>
        </p:txBody>
      </p:sp>
      <p:sp>
        <p:nvSpPr>
          <p:cNvPr id="10" name="Text 8"/>
          <p:cNvSpPr/>
          <p:nvPr/>
        </p:nvSpPr>
        <p:spPr>
          <a:xfrm>
            <a:off x="5332928" y="5579031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Managing scalability and resource allocation can become complex as the stack grows.</a:t>
            </a:r>
            <a:endParaRPr lang="en-US" sz="1786" dirty="0"/>
          </a:p>
        </p:txBody>
      </p:sp>
      <p:sp>
        <p:nvSpPr>
          <p:cNvPr id="11" name="Text 9"/>
          <p:cNvSpPr/>
          <p:nvPr/>
        </p:nvSpPr>
        <p:spPr>
          <a:xfrm>
            <a:off x="9872067" y="334220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Examples</a:t>
            </a:r>
            <a:endParaRPr lang="en-US" sz="2233" dirty="0"/>
          </a:p>
        </p:txBody>
      </p:sp>
      <p:sp>
        <p:nvSpPr>
          <p:cNvPr id="12" name="Text 10"/>
          <p:cNvSpPr/>
          <p:nvPr/>
        </p:nvSpPr>
        <p:spPr>
          <a:xfrm>
            <a:off x="9872067" y="392334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AI-powered recommendation engines, image recognition systems, and personalized chatbots built with microservices.</a:t>
            </a:r>
            <a:endParaRPr lang="en-US" sz="1786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7241" y="3430429"/>
            <a:ext cx="8570595" cy="702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35"/>
              </a:lnSpc>
              <a:buNone/>
            </a:pPr>
            <a:r>
              <a:rPr lang="en-US" sz="4428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Serverless with OpenAI APIs</a:t>
            </a:r>
            <a:endParaRPr lang="en-US" sz="4428" dirty="0"/>
          </a:p>
        </p:txBody>
      </p:sp>
      <p:sp>
        <p:nvSpPr>
          <p:cNvPr id="6" name="Shape 3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4527" y="4807982"/>
            <a:ext cx="131564" cy="337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57"/>
              </a:lnSpc>
              <a:buNone/>
            </a:pPr>
            <a:r>
              <a:rPr lang="en-US" sz="265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57" dirty="0"/>
          </a:p>
        </p:txBody>
      </p:sp>
      <p:sp>
        <p:nvSpPr>
          <p:cNvPr id="8" name="Text 5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8"/>
              </a:lnSpc>
              <a:buNone/>
            </a:pPr>
            <a:r>
              <a:rPr lang="en-US" sz="221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Simplicity</a:t>
            </a:r>
            <a:endParaRPr lang="en-US" sz="2214" dirty="0"/>
          </a:p>
        </p:txBody>
      </p:sp>
      <p:sp>
        <p:nvSpPr>
          <p:cNvPr id="9" name="Text 6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approach allows developers to focus on AI model development without managing infrastructure.</a:t>
            </a:r>
            <a:endParaRPr lang="en-US" sz="1771" dirty="0"/>
          </a:p>
        </p:txBody>
      </p:sp>
      <p:sp>
        <p:nvSpPr>
          <p:cNvPr id="10" name="Shape 7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75471" y="4807982"/>
            <a:ext cx="210503" cy="337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57"/>
              </a:lnSpc>
              <a:buNone/>
            </a:pPr>
            <a:r>
              <a:rPr lang="en-US" sz="265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57" dirty="0"/>
          </a:p>
        </p:txBody>
      </p:sp>
      <p:sp>
        <p:nvSpPr>
          <p:cNvPr id="12" name="Text 9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8"/>
              </a:lnSpc>
              <a:buNone/>
            </a:pPr>
            <a:r>
              <a:rPr lang="en-US" sz="221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Scalability</a:t>
            </a:r>
            <a:endParaRPr lang="en-US" sz="2214" dirty="0"/>
          </a:p>
        </p:txBody>
      </p:sp>
      <p:sp>
        <p:nvSpPr>
          <p:cNvPr id="13" name="Text 10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Serverless platforms automatically scale resources based on demand, ensuring efficient resource utilization.</a:t>
            </a:r>
            <a:endParaRPr lang="en-US" sz="1771" dirty="0"/>
          </a:p>
        </p:txBody>
      </p:sp>
      <p:sp>
        <p:nvSpPr>
          <p:cNvPr id="14" name="Shape 11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2140" y="6491883"/>
            <a:ext cx="216218" cy="337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57"/>
              </a:lnSpc>
              <a:buNone/>
            </a:pPr>
            <a:r>
              <a:rPr lang="en-US" sz="265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57" dirty="0"/>
          </a:p>
        </p:txBody>
      </p:sp>
      <p:sp>
        <p:nvSpPr>
          <p:cNvPr id="16" name="Text 13"/>
          <p:cNvSpPr/>
          <p:nvPr/>
        </p:nvSpPr>
        <p:spPr>
          <a:xfrm>
            <a:off x="1518285" y="6407587"/>
            <a:ext cx="2968823" cy="351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8"/>
              </a:lnSpc>
              <a:buNone/>
            </a:pPr>
            <a:r>
              <a:rPr lang="en-US" sz="221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Cost-Effectiveness</a:t>
            </a:r>
            <a:endParaRPr lang="en-US" sz="2214" dirty="0"/>
          </a:p>
        </p:txBody>
      </p:sp>
      <p:sp>
        <p:nvSpPr>
          <p:cNvPr id="17" name="Text 14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Pay-as-you-go pricing models provide cost optimization, reducing infrastructure costs.</a:t>
            </a:r>
            <a:endParaRPr lang="en-US" sz="1771" dirty="0"/>
          </a:p>
        </p:txBody>
      </p:sp>
      <p:sp>
        <p:nvSpPr>
          <p:cNvPr id="18" name="Shape 15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60826" y="6491883"/>
            <a:ext cx="239911" cy="337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57"/>
              </a:lnSpc>
              <a:buNone/>
            </a:pPr>
            <a:r>
              <a:rPr lang="en-US" sz="265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657" dirty="0"/>
          </a:p>
        </p:txBody>
      </p:sp>
      <p:sp>
        <p:nvSpPr>
          <p:cNvPr id="20" name="Text 17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8"/>
              </a:lnSpc>
              <a:buNone/>
            </a:pPr>
            <a:r>
              <a:rPr lang="en-US" sz="221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Examples</a:t>
            </a:r>
            <a:endParaRPr lang="en-US" sz="2214" dirty="0"/>
          </a:p>
        </p:txBody>
      </p:sp>
      <p:sp>
        <p:nvSpPr>
          <p:cNvPr id="21" name="Text 18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AI-powered text generation, translation, summarization, and question-answering systems.</a:t>
            </a:r>
            <a:endParaRPr lang="en-US" sz="1771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5315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53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6521" y="578644"/>
            <a:ext cx="7670959" cy="1972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79"/>
              </a:lnSpc>
              <a:buNone/>
            </a:pPr>
            <a:r>
              <a:rPr lang="en-US" sz="414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 AI Stack with PyTorch, Llama, and Kubernetes</a:t>
            </a:r>
            <a:endParaRPr lang="en-US" sz="4143" dirty="0"/>
          </a:p>
        </p:txBody>
      </p:sp>
      <p:sp>
        <p:nvSpPr>
          <p:cNvPr id="6" name="Shape 3"/>
          <p:cNvSpPr/>
          <p:nvPr/>
        </p:nvSpPr>
        <p:spPr>
          <a:xfrm>
            <a:off x="736521" y="2867025"/>
            <a:ext cx="7670959" cy="4789646"/>
          </a:xfrm>
          <a:prstGeom prst="roundRect">
            <a:avLst>
              <a:gd name="adj" fmla="val 1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44141" y="2874645"/>
            <a:ext cx="7655719" cy="604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54524" y="3008471"/>
            <a:ext cx="340328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Component</a:t>
            </a:r>
            <a:endParaRPr lang="en-US" sz="1657" dirty="0"/>
          </a:p>
        </p:txBody>
      </p:sp>
      <p:sp>
        <p:nvSpPr>
          <p:cNvPr id="9" name="Text 6"/>
          <p:cNvSpPr/>
          <p:nvPr/>
        </p:nvSpPr>
        <p:spPr>
          <a:xfrm>
            <a:off x="4786193" y="3008471"/>
            <a:ext cx="340328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Role</a:t>
            </a:r>
            <a:endParaRPr lang="en-US" sz="1657" dirty="0"/>
          </a:p>
        </p:txBody>
      </p:sp>
      <p:sp>
        <p:nvSpPr>
          <p:cNvPr id="10" name="Shape 7"/>
          <p:cNvSpPr/>
          <p:nvPr/>
        </p:nvSpPr>
        <p:spPr>
          <a:xfrm>
            <a:off x="744141" y="3479006"/>
            <a:ext cx="7655719" cy="1277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54524" y="3612833"/>
            <a:ext cx="340328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PyTorch</a:t>
            </a:r>
            <a:endParaRPr lang="en-US" sz="1657" dirty="0"/>
          </a:p>
        </p:txBody>
      </p:sp>
      <p:sp>
        <p:nvSpPr>
          <p:cNvPr id="12" name="Text 9"/>
          <p:cNvSpPr/>
          <p:nvPr/>
        </p:nvSpPr>
        <p:spPr>
          <a:xfrm>
            <a:off x="4786193" y="3612833"/>
            <a:ext cx="3403283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Open-source machine learning library for building and training AI models.</a:t>
            </a:r>
            <a:endParaRPr lang="en-US" sz="1657" dirty="0"/>
          </a:p>
        </p:txBody>
      </p:sp>
      <p:sp>
        <p:nvSpPr>
          <p:cNvPr id="13" name="Shape 10"/>
          <p:cNvSpPr/>
          <p:nvPr/>
        </p:nvSpPr>
        <p:spPr>
          <a:xfrm>
            <a:off x="744141" y="4756785"/>
            <a:ext cx="7655719" cy="16144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54524" y="4890611"/>
            <a:ext cx="340328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Llama</a:t>
            </a:r>
            <a:endParaRPr lang="en-US" sz="1657" dirty="0"/>
          </a:p>
        </p:txBody>
      </p:sp>
      <p:sp>
        <p:nvSpPr>
          <p:cNvPr id="15" name="Text 12"/>
          <p:cNvSpPr/>
          <p:nvPr/>
        </p:nvSpPr>
        <p:spPr>
          <a:xfrm>
            <a:off x="4786193" y="4890611"/>
            <a:ext cx="3403283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Large language model for natural language processing, enabling sophisticated text generation and understanding.</a:t>
            </a:r>
            <a:endParaRPr lang="en-US" sz="1657" dirty="0"/>
          </a:p>
        </p:txBody>
      </p:sp>
      <p:sp>
        <p:nvSpPr>
          <p:cNvPr id="16" name="Shape 13"/>
          <p:cNvSpPr/>
          <p:nvPr/>
        </p:nvSpPr>
        <p:spPr>
          <a:xfrm>
            <a:off x="744141" y="6371273"/>
            <a:ext cx="7655719" cy="1277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954524" y="6505099"/>
            <a:ext cx="340328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Kubernetes</a:t>
            </a:r>
            <a:endParaRPr lang="en-US" sz="1657" dirty="0"/>
          </a:p>
        </p:txBody>
      </p:sp>
      <p:sp>
        <p:nvSpPr>
          <p:cNvPr id="18" name="Text 15"/>
          <p:cNvSpPr/>
          <p:nvPr/>
        </p:nvSpPr>
        <p:spPr>
          <a:xfrm>
            <a:off x="4786193" y="6505099"/>
            <a:ext cx="3403283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Container orchestration platform for managing and scaling AI workloads efficiently.</a:t>
            </a:r>
            <a:endParaRPr lang="en-US" sz="1657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9703" y="879515"/>
            <a:ext cx="7717393" cy="12734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15"/>
              </a:lnSpc>
              <a:buNone/>
            </a:pPr>
            <a:r>
              <a:rPr lang="en-US" sz="4012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OpenAI GPTs Stack with Conversational Interfaces</a:t>
            </a:r>
            <a:endParaRPr lang="en-US" sz="401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03" y="2458641"/>
            <a:ext cx="1018937" cy="163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274" y="2662357"/>
            <a:ext cx="2547461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7"/>
              </a:lnSpc>
              <a:buNone/>
            </a:pPr>
            <a:r>
              <a:rPr lang="en-US" sz="200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GPTs</a:t>
            </a:r>
            <a:endParaRPr lang="en-US" sz="2006" dirty="0"/>
          </a:p>
        </p:txBody>
      </p:sp>
      <p:sp>
        <p:nvSpPr>
          <p:cNvPr id="8" name="Text 4"/>
          <p:cNvSpPr/>
          <p:nvPr/>
        </p:nvSpPr>
        <p:spPr>
          <a:xfrm>
            <a:off x="7524274" y="3103126"/>
            <a:ext cx="6392823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OpenAI's powerful language models, enabling natural language understanding and generation.</a:t>
            </a:r>
            <a:endParaRPr lang="en-US" sz="1605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03" y="4089083"/>
            <a:ext cx="1018937" cy="163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24274" y="4292798"/>
            <a:ext cx="3614380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7"/>
              </a:lnSpc>
              <a:buNone/>
            </a:pPr>
            <a:r>
              <a:rPr lang="en-US" sz="200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Conversational Interfaces</a:t>
            </a:r>
            <a:endParaRPr lang="en-US" sz="2006" dirty="0"/>
          </a:p>
        </p:txBody>
      </p:sp>
      <p:sp>
        <p:nvSpPr>
          <p:cNvPr id="11" name="Text 6"/>
          <p:cNvSpPr/>
          <p:nvPr/>
        </p:nvSpPr>
        <p:spPr>
          <a:xfrm>
            <a:off x="7524274" y="4733568"/>
            <a:ext cx="6392823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Chatbots and virtual assistants that interact with users in a natural, human-like way.</a:t>
            </a:r>
            <a:endParaRPr lang="en-US" sz="1605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03" y="5719524"/>
            <a:ext cx="1018937" cy="163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24274" y="5923240"/>
            <a:ext cx="2547461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7"/>
              </a:lnSpc>
              <a:buNone/>
            </a:pPr>
            <a:r>
              <a:rPr lang="en-US" sz="200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Applications</a:t>
            </a:r>
            <a:endParaRPr lang="en-US" sz="2006" dirty="0"/>
          </a:p>
        </p:txBody>
      </p:sp>
      <p:sp>
        <p:nvSpPr>
          <p:cNvPr id="14" name="Text 8"/>
          <p:cNvSpPr/>
          <p:nvPr/>
        </p:nvSpPr>
        <p:spPr>
          <a:xfrm>
            <a:off x="7524274" y="6364010"/>
            <a:ext cx="6392823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8"/>
              </a:lnSpc>
              <a:buNone/>
            </a:pPr>
            <a:r>
              <a:rPr lang="en-US" sz="1605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Customer service, education, entertainment, and more, facilitating human-machine interactions.</a:t>
            </a:r>
            <a:endParaRPr lang="en-US" sz="1605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720090"/>
            <a:ext cx="7556421" cy="212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Rise of Agentic AI: A New Era of Intelligent Collaboration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6280190" y="318658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3421023"/>
            <a:ext cx="316051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Autonomous Agents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6514624" y="3911441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 agents capable of independent actions, learning, and decision-making, working in collaboration with humans.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10171867" y="318658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301" y="342102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Shared Goals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10406301" y="3911441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Humans and AI agents work together towards common objectives, leveraging their complementary capabilities.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6280190" y="582429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6058733"/>
            <a:ext cx="357413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Enhanced Productivity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6514624" y="6549152"/>
            <a:ext cx="70875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 agents automate tasks, provide insights, and assist humans, leading to increased efficiency and effectiveness.</a:t>
            </a:r>
            <a:endParaRPr lang="en-US" sz="1786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3059" y="1114901"/>
            <a:ext cx="7817882" cy="1183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62"/>
              </a:lnSpc>
              <a:buNone/>
            </a:pPr>
            <a:r>
              <a:rPr lang="en-US" sz="373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Next Wave of AI: Humanoids and Physical AI</a:t>
            </a:r>
            <a:endParaRPr lang="en-US" sz="373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9" y="2582942"/>
            <a:ext cx="473631" cy="4736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3059" y="3246001"/>
            <a:ext cx="2873097" cy="295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31"/>
              </a:lnSpc>
              <a:buNone/>
            </a:pPr>
            <a:r>
              <a:rPr lang="en-US" sz="1865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Physical Embodiment</a:t>
            </a:r>
            <a:endParaRPr lang="en-US" sz="1865" dirty="0"/>
          </a:p>
        </p:txBody>
      </p:sp>
      <p:sp>
        <p:nvSpPr>
          <p:cNvPr id="8" name="Text 4"/>
          <p:cNvSpPr/>
          <p:nvPr/>
        </p:nvSpPr>
        <p:spPr>
          <a:xfrm>
            <a:off x="663059" y="3655576"/>
            <a:ext cx="3766899" cy="606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7"/>
              </a:lnSpc>
              <a:buNone/>
            </a:pPr>
            <a:r>
              <a:rPr lang="en-US" sz="149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 agents integrated into physical robots, capable of interacting with the real world.</a:t>
            </a:r>
            <a:endParaRPr lang="en-US" sz="1492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42" y="2582942"/>
            <a:ext cx="473631" cy="4736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14042" y="3246001"/>
            <a:ext cx="3122533" cy="295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31"/>
              </a:lnSpc>
              <a:buNone/>
            </a:pPr>
            <a:r>
              <a:rPr lang="en-US" sz="1865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Dexterous Manipulation</a:t>
            </a:r>
            <a:endParaRPr lang="en-US" sz="1865" dirty="0"/>
          </a:p>
        </p:txBody>
      </p:sp>
      <p:sp>
        <p:nvSpPr>
          <p:cNvPr id="11" name="Text 6"/>
          <p:cNvSpPr/>
          <p:nvPr/>
        </p:nvSpPr>
        <p:spPr>
          <a:xfrm>
            <a:off x="4714042" y="3655576"/>
            <a:ext cx="3766899" cy="909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7"/>
              </a:lnSpc>
              <a:buNone/>
            </a:pPr>
            <a:r>
              <a:rPr lang="en-US" sz="149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Humanoid robots with advanced dexterity and fine motor skills, enabling complex tasks.</a:t>
            </a:r>
            <a:endParaRPr lang="en-US" sz="1492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59" y="5132903"/>
            <a:ext cx="473631" cy="47363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3059" y="5795963"/>
            <a:ext cx="2368272" cy="295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31"/>
              </a:lnSpc>
              <a:buNone/>
            </a:pPr>
            <a:r>
              <a:rPr lang="en-US" sz="1865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Cognitive Abilities</a:t>
            </a:r>
            <a:endParaRPr lang="en-US" sz="1865" dirty="0"/>
          </a:p>
        </p:txBody>
      </p:sp>
      <p:sp>
        <p:nvSpPr>
          <p:cNvPr id="14" name="Text 8"/>
          <p:cNvSpPr/>
          <p:nvPr/>
        </p:nvSpPr>
        <p:spPr>
          <a:xfrm>
            <a:off x="663059" y="6205538"/>
            <a:ext cx="3766899" cy="909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7"/>
              </a:lnSpc>
              <a:buNone/>
            </a:pPr>
            <a:r>
              <a:rPr lang="en-US" sz="149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AI-powered robots with advanced reasoning, problem-solving, and decision-making capabilities.</a:t>
            </a:r>
            <a:endParaRPr lang="en-US" sz="1492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042" y="5132903"/>
            <a:ext cx="473631" cy="47363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714042" y="5795963"/>
            <a:ext cx="3384590" cy="295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31"/>
              </a:lnSpc>
              <a:buNone/>
            </a:pPr>
            <a:r>
              <a:rPr lang="en-US" sz="1865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Human-Robot Interaction</a:t>
            </a:r>
            <a:endParaRPr lang="en-US" sz="1865" dirty="0"/>
          </a:p>
        </p:txBody>
      </p:sp>
      <p:sp>
        <p:nvSpPr>
          <p:cNvPr id="17" name="Text 10"/>
          <p:cNvSpPr/>
          <p:nvPr/>
        </p:nvSpPr>
        <p:spPr>
          <a:xfrm>
            <a:off x="4714042" y="6205538"/>
            <a:ext cx="3766899" cy="909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7"/>
              </a:lnSpc>
              <a:buNone/>
            </a:pPr>
            <a:r>
              <a:rPr lang="en-US" sz="149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Seamless interaction between humans and robots, fostering collaboration and cooperation.</a:t>
            </a:r>
            <a:endParaRPr lang="en-US" sz="1492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 and Key Takeaways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 stacks are rapidly evolving, opening up exciting possibilities for innovation. By understanding different stacks and their strengths, developers can build AI solutions that address diverse challenges and drive progress.</a:t>
            </a:r>
            <a:endParaRPr lang="en-US" sz="1786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2024-07-27T20:47:46Z</dcterms:created>
  <dcterms:modified xsi:type="dcterms:W3CDTF">2024-07-27T20:47:46Z</dcterms:modified>
</cp:coreProperties>
</file>